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831" r:id="rId5"/>
    <p:sldId id="901" r:id="rId6"/>
    <p:sldId id="900" r:id="rId7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901"/>
            <p14:sldId id="9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le, Roseline" initials="PR" lastIdx="1" clrIdx="0">
    <p:extLst>
      <p:ext uri="{19B8F6BF-5375-455C-9EA6-DF929625EA0E}">
        <p15:presenceInfo xmlns:p15="http://schemas.microsoft.com/office/powerpoint/2012/main" userId="Polle, Rosel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3DF5A2"/>
    <a:srgbClr val="0AFF7D"/>
    <a:srgbClr val="DEDEDE"/>
    <a:srgbClr val="F26A0E"/>
    <a:srgbClr val="F1A00F"/>
    <a:srgbClr val="404040"/>
    <a:srgbClr val="1C1C1C"/>
    <a:srgbClr val="66FF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4" autoAdjust="0"/>
    <p:restoredTop sz="69221" autoAdjust="0"/>
  </p:normalViewPr>
  <p:slideViewPr>
    <p:cSldViewPr snapToGrid="0">
      <p:cViewPr varScale="1">
        <p:scale>
          <a:sx n="78" d="100"/>
          <a:sy n="78" d="100"/>
        </p:scale>
        <p:origin x="131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46" y="58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919CF-3A44-4BF7-B436-38F7397E2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D1BEF-4216-4082-85F0-42F735418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FB16B-1176-4D1F-90C6-1E91B66FEBF2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0CC4A-281D-4C85-A3F9-159C1A699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B44B-F9E5-4713-9A95-D06107E436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EF12-32EA-4ED1-A11A-9643211E3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83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09/11/2021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Assessing and Mitigating Bias and Discrimination in AI</a:t>
            </a:r>
            <a:endParaRPr lang="en-GB" b="1" dirty="0">
              <a:effectLst/>
            </a:endParaRPr>
          </a:p>
          <a:p>
            <a:r>
              <a:rPr lang="en-GB" b="1" dirty="0">
                <a:effectLst/>
              </a:rPr>
              <a:t>Part I</a:t>
            </a:r>
            <a:r>
              <a:rPr lang="en-GB" dirty="0"/>
              <a:t>: Ethical, Legal, and Governance aspects of AI Bias and Discrimination</a:t>
            </a:r>
          </a:p>
          <a:p>
            <a:r>
              <a:rPr lang="en-GB" b="1" dirty="0">
                <a:effectLst/>
              </a:rPr>
              <a:t>Part II</a:t>
            </a:r>
            <a:r>
              <a:rPr lang="en-GB" dirty="0"/>
              <a:t>: Technical dimensions of Bias and Discrimination in Supervised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642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055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0310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</a:t>
            </a:r>
          </a:p>
          <a:p>
            <a:pPr lvl="0"/>
            <a:endParaRPr lang="en-GB" dirty="0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eline.polle.19@ucl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B602-9151-4C84-B9D1-63EEF06C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Milestone 3 </a:t>
            </a:r>
            <a:br>
              <a:rPr lang="en-GB" sz="3200" dirty="0"/>
            </a:br>
            <a:r>
              <a:rPr lang="en-GB" sz="1800" dirty="0"/>
              <a:t>Sources, Forms, and Quantification of Bias and Discrimination in Supervised Learning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A1EA464-7868-468D-A782-5423D6F5C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r="23978"/>
          <a:stretch/>
        </p:blipFill>
        <p:spPr>
          <a:xfrm>
            <a:off x="5353050" y="0"/>
            <a:ext cx="3792538" cy="4841875"/>
          </a:xfrm>
          <a:solidFill>
            <a:srgbClr val="0AFF7D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710615-86BB-4D3E-AE19-B6277662E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943883"/>
            <a:ext cx="5328920" cy="709398"/>
          </a:xfrm>
        </p:spPr>
        <p:txBody>
          <a:bodyPr/>
          <a:lstStyle/>
          <a:p>
            <a:r>
              <a:rPr lang="en-GB" sz="2000" dirty="0"/>
              <a:t>Roseline Polle</a:t>
            </a:r>
          </a:p>
          <a:p>
            <a:r>
              <a:rPr lang="en-GB" sz="1600" dirty="0"/>
              <a:t>Postgraduate, UCL</a:t>
            </a:r>
          </a:p>
          <a:p>
            <a:r>
              <a:rPr lang="en-GB" sz="1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roseline.polle.19@ucl.ac.uk 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9EF29-C4F2-5541-A226-09541235F4A2}"/>
              </a:ext>
            </a:extLst>
          </p:cNvPr>
          <p:cNvSpPr txBox="1"/>
          <p:nvPr/>
        </p:nvSpPr>
        <p:spPr>
          <a:xfrm>
            <a:off x="1361440" y="11074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DEB36-F63C-CB4F-BACB-B354898FAAFE}"/>
              </a:ext>
            </a:extLst>
          </p:cNvPr>
          <p:cNvSpPr txBox="1"/>
          <p:nvPr/>
        </p:nvSpPr>
        <p:spPr>
          <a:xfrm>
            <a:off x="2326640" y="2336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7D27E-C26A-8A48-8D4F-492EACCD6F4D}"/>
              </a:ext>
            </a:extLst>
          </p:cNvPr>
          <p:cNvSpPr txBox="1"/>
          <p:nvPr/>
        </p:nvSpPr>
        <p:spPr>
          <a:xfrm>
            <a:off x="6308521" y="4043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09"/>
    </mc:Choice>
    <mc:Fallback xmlns="">
      <p:transition spd="slow" advTm="4370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Course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442720"/>
            <a:ext cx="8192770" cy="3017520"/>
          </a:xfrm>
        </p:spPr>
        <p:txBody>
          <a:bodyPr/>
          <a:lstStyle/>
          <a:p>
            <a:pPr lvl="1"/>
            <a:r>
              <a:rPr lang="en-GB" sz="2400" b="1" dirty="0">
                <a:effectLst/>
              </a:rPr>
              <a:t>Part I</a:t>
            </a:r>
            <a:r>
              <a:rPr lang="en-GB" sz="2400" dirty="0"/>
              <a:t>: Ethical, Legal, and Governance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400" dirty="0"/>
              <a:t>Milestone 1. Notions of Fairness</a:t>
            </a:r>
          </a:p>
          <a:p>
            <a:pPr marL="0" indent="0">
              <a:buNone/>
            </a:pPr>
            <a:r>
              <a:rPr lang="en-GB" sz="1400" dirty="0"/>
              <a:t>	Milestone 2. Legal and Governance aspects of AI </a:t>
            </a:r>
            <a:r>
              <a:rPr lang="en-GB" sz="1400" dirty="0" err="1"/>
              <a:t>Fairnes</a:t>
            </a:r>
            <a:endParaRPr lang="en-GB" sz="1400" dirty="0"/>
          </a:p>
          <a:p>
            <a:pPr marL="0" indent="0">
              <a:buNone/>
            </a:pPr>
            <a:r>
              <a:rPr lang="en-GB" sz="2400" b="1" dirty="0"/>
              <a:t>Part II</a:t>
            </a:r>
            <a:r>
              <a:rPr lang="en-GB" sz="2400" dirty="0"/>
              <a:t>: Technical dimensions in Supervised ML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FF0000"/>
                </a:solidFill>
              </a:rPr>
              <a:t>	</a:t>
            </a:r>
            <a:r>
              <a:rPr lang="en-GB" sz="1400" dirty="0">
                <a:solidFill>
                  <a:srgbClr val="FF0000"/>
                </a:solidFill>
              </a:rPr>
              <a:t>Milestone 3. Sources, Forms, and Quantification</a:t>
            </a:r>
          </a:p>
          <a:p>
            <a:pPr marL="0" indent="0">
              <a:buNone/>
            </a:pPr>
            <a:r>
              <a:rPr lang="en-GB" sz="1400" dirty="0"/>
              <a:t>	Milestone 4. Mitigation</a:t>
            </a:r>
          </a:p>
          <a:p>
            <a:pPr marL="0" indent="0">
              <a:buNone/>
            </a:pPr>
            <a:r>
              <a:rPr lang="en-GB" sz="1400" dirty="0"/>
              <a:t>	Milestone 5. Trade-offs and Interactions with other verticals in Trustworthy AI</a:t>
            </a:r>
          </a:p>
          <a:p>
            <a:pPr lvl="1"/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marL="1320800" lvl="3" indent="-457200">
              <a:buFont typeface="+mj-lt"/>
              <a:buAutoNum type="arabicPeriod"/>
            </a:pPr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lvl="1"/>
            <a:endParaRPr lang="en-GB" sz="2400" dirty="0"/>
          </a:p>
        </p:txBody>
      </p:sp>
      <p:pic>
        <p:nvPicPr>
          <p:cNvPr id="6" name="Picture 5" descr="A picture containing text, umbrella, accessory&#10;&#10;Description automatically generated">
            <a:extLst>
              <a:ext uri="{FF2B5EF4-FFF2-40B4-BE49-F238E27FC236}">
                <a16:creationId xmlns:a16="http://schemas.microsoft.com/office/drawing/2014/main" id="{0BEDFE47-60CD-4D41-8413-FB2DFD550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8815" r="45639" b="11111"/>
          <a:stretch/>
        </p:blipFill>
        <p:spPr>
          <a:xfrm>
            <a:off x="5892800" y="448247"/>
            <a:ext cx="2819400" cy="4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1"/>
    </mc:Choice>
    <mc:Fallback xmlns="">
      <p:transition spd="slow" advTm="313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Milestone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730" y="761813"/>
            <a:ext cx="8428785" cy="4153912"/>
          </a:xfrm>
        </p:spPr>
        <p:txBody>
          <a:bodyPr/>
          <a:lstStyle/>
          <a:p>
            <a:pPr lvl="1"/>
            <a:endParaRPr lang="en-GB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Part 1: Theory 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r>
              <a:rPr lang="en-GB" sz="2400" dirty="0">
                <a:solidFill>
                  <a:schemeClr val="accent2"/>
                </a:solidFill>
              </a:rPr>
              <a:t>lides + Supporting notebook</a:t>
            </a:r>
            <a:endParaRPr lang="en-GB" sz="2400" dirty="0"/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Real-life examples of bias in algorithms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Type and sources of Bias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Quantification of Bias: Fairness definitions and metrics</a:t>
            </a:r>
          </a:p>
          <a:p>
            <a:pPr marL="1320800" lvl="3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Choosing a metric</a:t>
            </a: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Part 2: Practice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>
                <a:solidFill>
                  <a:schemeClr val="accent2"/>
                </a:solidFill>
                <a:sym typeface="Wingdings" panose="05000000000000000000" pitchFamily="2" charset="2"/>
              </a:rPr>
              <a:t>Notebooks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Explore the data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Quantify bias manually 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Quantify bias using aif360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Getting a confidence interval</a:t>
            </a:r>
          </a:p>
          <a:p>
            <a:pPr lvl="3" indent="0">
              <a:buNone/>
            </a:pPr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marL="1320800" lvl="3" indent="-457200">
              <a:buFont typeface="+mj-lt"/>
              <a:buAutoNum type="arabicPeriod"/>
            </a:pPr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lvl="1"/>
            <a:endParaRPr lang="en-GB" sz="2400" dirty="0"/>
          </a:p>
        </p:txBody>
      </p:sp>
      <p:pic>
        <p:nvPicPr>
          <p:cNvPr id="6" name="Picture 5" descr="A picture containing text, umbrella, accessory&#10;&#10;Description automatically generated">
            <a:extLst>
              <a:ext uri="{FF2B5EF4-FFF2-40B4-BE49-F238E27FC236}">
                <a16:creationId xmlns:a16="http://schemas.microsoft.com/office/drawing/2014/main" id="{0BEDFE47-60CD-4D41-8413-FB2DFD550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8815" r="45639" b="11111"/>
          <a:stretch/>
        </p:blipFill>
        <p:spPr>
          <a:xfrm>
            <a:off x="5892800" y="448247"/>
            <a:ext cx="2819400" cy="4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40"/>
    </mc:Choice>
    <mc:Fallback xmlns="">
      <p:transition spd="slow" advTm="85240"/>
    </mc:Fallback>
  </mc:AlternateContent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f144880e0222ce0d875f5b6d538bcd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d8f14032b450dcf0b5dfeee191d447cb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AED0E6-9361-461C-840A-554672395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ddc16f2e-ac79-420b-bf02-152a3fab2b22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e5618448-e42b-40ea-80d2-fe7c2030a18b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48500</TotalTime>
  <Words>190</Words>
  <Application>Microsoft Office PowerPoint</Application>
  <PresentationFormat>On-screen Show (16:9)</PresentationFormat>
  <Paragraphs>32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-apple-system</vt:lpstr>
      <vt:lpstr>Arial</vt:lpstr>
      <vt:lpstr>Calibri</vt:lpstr>
      <vt:lpstr>Office Theme</vt:lpstr>
      <vt:lpstr>Milestone 3  Sources, Forms, and Quantification of Bias and Discrimination in Supervised Learning 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Polle, Roseline</cp:lastModifiedBy>
  <cp:revision>236</cp:revision>
  <cp:lastPrinted>2017-11-14T13:34:51Z</cp:lastPrinted>
  <dcterms:created xsi:type="dcterms:W3CDTF">2017-03-06T16:45:41Z</dcterms:created>
  <dcterms:modified xsi:type="dcterms:W3CDTF">2021-11-09T18:26:03Z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0x01010002D22E6A211DCA4BB83824406D28E9C0</vt:lpwstr>
  </property>
</Properties>
</file>